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IBM Plex Sans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IBM Plex Sans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-regular.fntdata"/><Relationship Id="rId47" Type="http://schemas.openxmlformats.org/officeDocument/2006/relationships/slide" Target="slides/slide41.xml"/><Relationship Id="rId49" Type="http://schemas.openxmlformats.org/officeDocument/2006/relationships/font" Target="fonts/IBMPlex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-boldItalic.fntdata"/><Relationship Id="rId50" Type="http://schemas.openxmlformats.org/officeDocument/2006/relationships/font" Target="fonts/IBMPlexSans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IBMPlexSansMedium-bold.fntdata"/><Relationship Id="rId12" Type="http://schemas.openxmlformats.org/officeDocument/2006/relationships/slide" Target="slides/slide6.xml"/><Relationship Id="rId56" Type="http://schemas.openxmlformats.org/officeDocument/2006/relationships/font" Target="fonts/IBMPlexSansMedium-regular.fntdata"/><Relationship Id="rId15" Type="http://schemas.openxmlformats.org/officeDocument/2006/relationships/slide" Target="slides/slide9.xml"/><Relationship Id="rId59" Type="http://schemas.openxmlformats.org/officeDocument/2006/relationships/font" Target="fonts/IBMPlexSansMedium-boldItalic.fntdata"/><Relationship Id="rId14" Type="http://schemas.openxmlformats.org/officeDocument/2006/relationships/slide" Target="slides/slide8.xml"/><Relationship Id="rId58" Type="http://schemas.openxmlformats.org/officeDocument/2006/relationships/font" Target="fonts/IBMPlexSans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documentation.org/packages/datasets/versions/3.6.2/topics/airquality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ktr.ee/davisdsc" TargetMode="External"/><Relationship Id="rId3" Type="http://schemas.openxmlformats.org/officeDocument/2006/relationships/hyperlink" Target="https://davisdsc.us19.list-manage.com/track/click?u=3491928c1ffbd9d8aea57b2c4&amp;id=9b498303e0&amp;e=417810678f" TargetMode="External"/><Relationship Id="rId4" Type="http://schemas.openxmlformats.org/officeDocument/2006/relationships/hyperlink" Target="http://www.davisdsc.com" TargetMode="External"/><Relationship Id="rId5" Type="http://schemas.openxmlformats.org/officeDocument/2006/relationships/hyperlink" Target="http://www.facebook.com/data.ucd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b162a460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bb162a460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a28e30f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a28e30f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a28e30f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a28e30f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a28e30ff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a28e30ff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a28e30ff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a28e30ff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a4697b8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a4697b8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a4697b8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a4697b8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a28e30ff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a28e30ff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a28e30ff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a28e30ff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a4697b8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a4697b8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a28e30ff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a28e30ff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a46982b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6a46982b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Aditya</a:t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Note: Emphasize checking pre-req for DataLab workshop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a28e30ff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a28e30ff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c3be41e5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c3be41e5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run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c3be41e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c3be41e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Went over this in the r workshop, will now go more in depth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https://www.rdocumentation.org/packages/datasets/versions/3.6.2/topics/airquality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a42dd9f50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a42dd9f5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a648722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a648722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a648722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a648722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a42dd9f5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a42dd9f5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a42dd9f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a42dd9f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c3be41e5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c3be41e5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a42dd9f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a42dd9f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a46982bd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6a46982bd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Aditya</a:t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Note: Emphasize checking pre-req for DataLab workshop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c3be41e5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c3be41e5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d8320ba3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bd8320ba3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d8320ba3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bd8320ba3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d8320ba3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d8320ba3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d8320ba3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d8320ba3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d8320ba3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d8320ba3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d8320ba33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bd8320ba33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d8320ba33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d8320ba3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d8320ba33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d8320ba33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d8320ba33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d8320ba3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b1af82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b1af82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c3be41e5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c3be41e5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b162a460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bb162a460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QR code in case ppl need to sign 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https://linktr.ee/davisdsc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 u="sng">
                <a:solidFill>
                  <a:srgbClr val="007C8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https://discord.gg/zCPRKHdM7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www.davisdsc.com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www.facebook.com/data.ucd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a28e30f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a28e30f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a4697b8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a4697b8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a4697b81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a4697b81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a28e30ff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a28e30f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a28e30ff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a28e30ff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E8F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hyperlink" Target="https://viz.wtf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viz.wtf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hyperlink" Target="https://www.dataquest.io/blog/what-to-consider-when-choosing-colors-for-data-visualization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oa.org/healthy-eyes/eye-and-vision-conditions/color-vision-deficiency?sso=y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urses.ischool.berkeley.edu/i213/s99/Lectures/Lecture7/sld048.htm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hyperlink" Target="https://www.dataquest.io/blog/what-to-consider-when-choosing-colors-for-data-visualization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hyperlink" Target="https://www.dataquest.io/blog/what-to-consider-when-choosing-colors-for-data-visualizatio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inyurl.com/DDSCLeadSpring2024" TargetMode="External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7" Type="http://schemas.openxmlformats.org/officeDocument/2006/relationships/image" Target="../media/image20.png"/><Relationship Id="rId8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google/" TargetMode="External"/><Relationship Id="rId4" Type="http://schemas.openxmlformats.org/officeDocument/2006/relationships/hyperlink" Target="https://colab.google/" TargetMode="External"/><Relationship Id="rId5" Type="http://schemas.openxmlformats.org/officeDocument/2006/relationships/hyperlink" Target="http://tinyurl.com/kbk7a5px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informationisbeautiful.net/" TargetMode="External"/><Relationship Id="rId4" Type="http://schemas.openxmlformats.org/officeDocument/2006/relationships/hyperlink" Target="https://colorbrewer2.org/#" TargetMode="External"/><Relationship Id="rId5" Type="http://schemas.openxmlformats.org/officeDocument/2006/relationships/hyperlink" Target="https://matplotlib.org/stable/tutorials/index.html" TargetMode="External"/><Relationship Id="rId6" Type="http://schemas.openxmlformats.org/officeDocument/2006/relationships/hyperlink" Target="https://www.datacamp.com/tutorial/seaborn-python-tutorial" TargetMode="External"/><Relationship Id="rId7" Type="http://schemas.openxmlformats.org/officeDocument/2006/relationships/hyperlink" Target="https://r-statistics.co/Complete-Ggplot2-Tutorial-Part1-With-R-Code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hyperlink" Target="https://mrnussbaum.com/ice-cream-flavors-line-graph-onlin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www.tableau.com/learn/articles/data-visualization-tip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hyperlink" Target="https://viz.wtf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048" y="-2643800"/>
            <a:ext cx="2448875" cy="24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25" y="-2045928"/>
            <a:ext cx="1828800" cy="1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2098" y="-2470802"/>
            <a:ext cx="2470054" cy="2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/>
          <p:nvPr/>
        </p:nvSpPr>
        <p:spPr>
          <a:xfrm>
            <a:off x="942800" y="4130725"/>
            <a:ext cx="182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3460075" y="4130725"/>
            <a:ext cx="194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6402650" y="4130725"/>
            <a:ext cx="17451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553625" y="1426450"/>
            <a:ext cx="84393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Data Visualization Workshop</a:t>
            </a:r>
            <a:endParaRPr sz="48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636450" y="630150"/>
            <a:ext cx="2754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Davis Data Science Club</a:t>
            </a:r>
            <a:endParaRPr b="0" i="0" sz="1800" u="none" cap="none" strike="noStrike">
              <a:solidFill>
                <a:srgbClr val="1155CC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3333763" y="3091850"/>
            <a:ext cx="22014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6360788" y="3586375"/>
            <a:ext cx="1828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seaborn</a:t>
            </a:r>
            <a:endParaRPr b="0" i="0" sz="3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884963" y="3586375"/>
            <a:ext cx="1828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ggplot2</a:t>
            </a:r>
            <a:endParaRPr b="0" i="0" sz="3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3391050" y="3586375"/>
            <a:ext cx="220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</a:t>
            </a:r>
            <a:endParaRPr b="0" i="0" sz="3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4"/>
          <p:cNvPicPr preferRelativeResize="0"/>
          <p:nvPr/>
        </p:nvPicPr>
        <p:blipFill rotWithShape="1">
          <a:blip r:embed="rId3">
            <a:alphaModFix/>
          </a:blip>
          <a:srcRect b="11497" l="0" r="0" t="5487"/>
          <a:stretch/>
        </p:blipFill>
        <p:spPr>
          <a:xfrm>
            <a:off x="1770500" y="347139"/>
            <a:ext cx="5359901" cy="44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 txBox="1"/>
          <p:nvPr/>
        </p:nvSpPr>
        <p:spPr>
          <a:xfrm>
            <a:off x="79134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75" y="158800"/>
            <a:ext cx="6793101" cy="45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80658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good visualization?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0" y="544395"/>
            <a:ext cx="6029348" cy="206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499" y="2704654"/>
            <a:ext cx="6029352" cy="228737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/>
          <p:nvPr/>
        </p:nvSpPr>
        <p:spPr>
          <a:xfrm>
            <a:off x="80658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440575" y="142575"/>
            <a:ext cx="61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/>
        </p:nvSpPr>
        <p:spPr>
          <a:xfrm>
            <a:off x="8065800" y="46120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91" name="Google Shape;191;p38"/>
          <p:cNvPicPr preferRelativeResize="0"/>
          <p:nvPr/>
        </p:nvPicPr>
        <p:blipFill rotWithShape="1">
          <a:blip r:embed="rId4">
            <a:alphaModFix/>
          </a:blip>
          <a:srcRect b="0" l="5927" r="6260" t="0"/>
          <a:stretch/>
        </p:blipFill>
        <p:spPr>
          <a:xfrm>
            <a:off x="807938" y="283000"/>
            <a:ext cx="7528124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/>
        </p:nvSpPr>
        <p:spPr>
          <a:xfrm>
            <a:off x="8065800" y="46120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97" name="Google Shape;1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32577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063"/>
            <a:ext cx="8839200" cy="3353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/>
        </p:nvSpPr>
        <p:spPr>
          <a:xfrm>
            <a:off x="8087175" y="4601350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063"/>
            <a:ext cx="8839200" cy="3353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/>
          <p:nvPr/>
        </p:nvSpPr>
        <p:spPr>
          <a:xfrm>
            <a:off x="8065800" y="46120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tips/thought process</a:t>
            </a:r>
            <a:endParaRPr/>
          </a:p>
        </p:txBody>
      </p:sp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What story do I want to tell?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Why am I making this? Who is seeing this?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Which kind of plot/visuals will best portray my story?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How am I going to make this visualization?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2"/>
          <p:cNvSpPr txBox="1"/>
          <p:nvPr>
            <p:ph idx="1" type="body"/>
          </p:nvPr>
        </p:nvSpPr>
        <p:spPr>
          <a:xfrm>
            <a:off x="311700" y="2687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 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honest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is better, only use as much as you need to express your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rid of anything that clutters your 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good design choices so it’s easy to read and understand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visualizations!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8F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/>
        </p:nvSpPr>
        <p:spPr>
          <a:xfrm>
            <a:off x="463150" y="690800"/>
            <a:ext cx="45600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 txBox="1"/>
          <p:nvPr>
            <p:ph type="title"/>
          </p:nvPr>
        </p:nvSpPr>
        <p:spPr>
          <a:xfrm>
            <a:off x="463150" y="247100"/>
            <a:ext cx="5846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Lead Applications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204475" y="1036100"/>
            <a:ext cx="88824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Apply to become a project lead in Spring quarter!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Open to students of all majors, backgrounds, and years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A few short questions + project proposal + resume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Deadline: Sunday, March 24th @ 11:59pm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tinyurl.com/DDSCLeadSpring2024</a:t>
            </a:r>
            <a:endParaRPr b="1" sz="2100"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050" y="2099975"/>
            <a:ext cx="25858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311700" y="862700"/>
            <a:ext cx="8520600" cy="3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Tables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Scatterplots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Bar plots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Line plots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Heat maps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Geospatial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Pie charts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Dashboards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Many more!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27" name="Google Shape;2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571" y="141825"/>
            <a:ext cx="2147550" cy="15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974" y="1716275"/>
            <a:ext cx="2534324" cy="159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4"/>
          <p:cNvPicPr preferRelativeResize="0"/>
          <p:nvPr/>
        </p:nvPicPr>
        <p:blipFill rotWithShape="1">
          <a:blip r:embed="rId5">
            <a:alphaModFix/>
          </a:blip>
          <a:srcRect b="13517" l="13572" r="15954" t="4008"/>
          <a:stretch/>
        </p:blipFill>
        <p:spPr>
          <a:xfrm>
            <a:off x="5584050" y="3230775"/>
            <a:ext cx="2534326" cy="18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4"/>
          <p:cNvPicPr preferRelativeResize="0"/>
          <p:nvPr/>
        </p:nvPicPr>
        <p:blipFill rotWithShape="1">
          <a:blip r:embed="rId6">
            <a:alphaModFix/>
          </a:blip>
          <a:srcRect b="14124" l="24202" r="0" t="1402"/>
          <a:stretch/>
        </p:blipFill>
        <p:spPr>
          <a:xfrm>
            <a:off x="466463" y="3449974"/>
            <a:ext cx="3165225" cy="1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600" y="1524238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050" y="294467"/>
            <a:ext cx="2814049" cy="12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5"/>
          <p:cNvSpPr txBox="1"/>
          <p:nvPr>
            <p:ph idx="1" type="body"/>
          </p:nvPr>
        </p:nvSpPr>
        <p:spPr>
          <a:xfrm>
            <a:off x="311700" y="1152475"/>
            <a:ext cx="576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https://colab.googl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Default</a:t>
            </a:r>
            <a:r>
              <a:rPr lang="en"/>
              <a:t> language should be Python3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change to R: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 to the down </a:t>
            </a:r>
            <a:r>
              <a:rPr lang="en"/>
              <a:t>arrow</a:t>
            </a:r>
            <a:r>
              <a:rPr lang="en"/>
              <a:t> next to RAM and Disk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Click on change runtime type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Then select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Link to notebook to follow along: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http://tinyurl.com/kbk7a5px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(Need to make a copy if you want to save 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340" y="2571750"/>
            <a:ext cx="2375572" cy="18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4775" y="510151"/>
            <a:ext cx="3048724" cy="13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ggplot2 in R</a:t>
            </a:r>
            <a:endParaRPr/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00">
                <a:latin typeface="Roboto"/>
                <a:ea typeface="Roboto"/>
                <a:cs typeface="Roboto"/>
                <a:sym typeface="Roboto"/>
              </a:rPr>
              <a:t>Tidyverse: installs 8 visualization packages</a:t>
            </a:r>
            <a:endParaRPr sz="6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00">
                <a:latin typeface="Roboto"/>
                <a:ea typeface="Roboto"/>
                <a:cs typeface="Roboto"/>
                <a:sym typeface="Roboto"/>
              </a:rPr>
              <a:t>Within Tidyverse we will be focusing on GGPlot2 today which is used for building intricate plots of data</a:t>
            </a:r>
            <a:endParaRPr sz="6600"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●"/>
            </a:pPr>
            <a:r>
              <a:rPr lang="en" sz="6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install.packages("tidyverse")</a:t>
            </a:r>
            <a:endParaRPr sz="6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●"/>
            </a:pPr>
            <a:r>
              <a:rPr lang="en" sz="6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library(ggplot2)</a:t>
            </a:r>
            <a:endParaRPr sz="6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●"/>
            </a:pPr>
            <a:r>
              <a:rPr lang="en" sz="6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Basic format: ggplot(data = … , mapping = aes(...)) + geom()</a:t>
            </a:r>
            <a:endParaRPr sz="6600">
              <a:solidFill>
                <a:srgbClr val="5E5E5E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47"/>
          <p:cNvGrpSpPr/>
          <p:nvPr/>
        </p:nvGrpSpPr>
        <p:grpSpPr>
          <a:xfrm>
            <a:off x="655378" y="101374"/>
            <a:ext cx="3916459" cy="4158920"/>
            <a:chOff x="2744034" y="1146343"/>
            <a:chExt cx="1827900" cy="2399700"/>
          </a:xfrm>
        </p:grpSpPr>
        <p:sp>
          <p:nvSpPr>
            <p:cNvPr id="252" name="Google Shape;252;p47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1C2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7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7"/>
            <p:cNvSpPr txBox="1"/>
            <p:nvPr/>
          </p:nvSpPr>
          <p:spPr>
            <a:xfrm>
              <a:off x="2966479" y="1719904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Formatting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ggplot(data = ____, mapping = aes(x = ____, y = ____, …)) +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geom_*insert plot name*()</a:t>
              </a: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Types of ggplot plots: geom_hist, geom_ point, geom_smooth, geom_boxplot, geom_hex, geom_bar, etc.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Mapping = determines an aspect of your plot with respect to another variable (usually preferred to put this in the ggplot() section vs. the geom section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Setting = determines an aspect of your plot based on a value you choose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Can customize lots of things such as fill, size, binwidth, color, linetype, etc.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5" name="Google Shape;255;p47"/>
          <p:cNvGrpSpPr/>
          <p:nvPr/>
        </p:nvGrpSpPr>
        <p:grpSpPr>
          <a:xfrm>
            <a:off x="4572157" y="883220"/>
            <a:ext cx="3916459" cy="4158920"/>
            <a:chOff x="4572084" y="1597469"/>
            <a:chExt cx="1827900" cy="2399700"/>
          </a:xfrm>
        </p:grpSpPr>
        <p:sp>
          <p:nvSpPr>
            <p:cNvPr id="256" name="Google Shape;256;p47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7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7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Things to keep in mind!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Can use “viridis” and other similar color maps in R to make a visualization look pretty and functional (viridis is especially nice because the colors are chosen to be easily visible for those with colorblindness)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mapping usually goes in the ggplot parentheses while the setting goes in the geom_*plot name*() parentheses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600" y="2701175"/>
            <a:ext cx="1155550" cy="13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 exercise # 1 </a:t>
            </a:r>
            <a:endParaRPr/>
          </a:p>
        </p:txBody>
      </p:sp>
      <p:sp>
        <p:nvSpPr>
          <p:cNvPr id="265" name="Google Shape;26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5E5E"/>
                </a:solidFill>
              </a:rPr>
              <a:t>Using the iris data set, create a histogram of the sepal.width variable with the color of the bins being red.</a:t>
            </a:r>
            <a:endParaRPr>
              <a:solidFill>
                <a:srgbClr val="5E5E5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288" y="2123725"/>
            <a:ext cx="6161425" cy="2533025"/>
          </a:xfrm>
          <a:prstGeom prst="rect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 exercise answers (#1)</a:t>
            </a:r>
            <a:endParaRPr/>
          </a:p>
        </p:txBody>
      </p:sp>
      <p:pic>
        <p:nvPicPr>
          <p:cNvPr id="272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175" y="1017727"/>
            <a:ext cx="5130299" cy="36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 exercise # 2</a:t>
            </a:r>
            <a:endParaRPr/>
          </a:p>
        </p:txBody>
      </p:sp>
      <p:sp>
        <p:nvSpPr>
          <p:cNvPr id="278" name="Google Shape;27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5E5E"/>
                </a:solidFill>
              </a:rPr>
              <a:t>Create a scatterplot of sepal.width vs. sepal.length with the color determined by petal.length.</a:t>
            </a:r>
            <a:endParaRPr>
              <a:solidFill>
                <a:srgbClr val="5E5E5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5E5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 exercise answers (#2)</a:t>
            </a:r>
            <a:endParaRPr/>
          </a:p>
        </p:txBody>
      </p:sp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050" y="1017725"/>
            <a:ext cx="51798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Matplotlib in Python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Roboto"/>
                <a:ea typeface="Roboto"/>
                <a:cs typeface="Roboto"/>
                <a:sym typeface="Roboto"/>
              </a:rPr>
              <a:t>Matplotlib is a library for creating static, animated, and interactive visualizations in Python</a:t>
            </a:r>
            <a:endParaRPr sz="1650"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1143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Change runtime type to Python3</a:t>
            </a:r>
            <a:endParaRPr sz="165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1143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import matplotlib</a:t>
            </a:r>
            <a:endParaRPr sz="165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Most of the Matplotlib utilities lies under the pyplot submodule, and are usually imported under the plt alias:</a:t>
            </a:r>
            <a:endParaRPr sz="165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1143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import matplotlib.pyplot as plt</a:t>
            </a:r>
            <a:endParaRPr sz="16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syntax/reminders!</a:t>
            </a:r>
            <a:endParaRPr/>
          </a:p>
        </p:txBody>
      </p:sp>
      <p:sp>
        <p:nvSpPr>
          <p:cNvPr id="296" name="Google Shape;29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separate lines to graph instead of including </a:t>
            </a:r>
            <a:r>
              <a:rPr lang="en"/>
              <a:t>everything</a:t>
            </a:r>
            <a:r>
              <a:rPr lang="en"/>
              <a:t> in parentheses like in ggplot: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plt.plot()                 ⬅ bare necessity #1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plt.xlabel()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plt.ylabel()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plt.title()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plt.show()               ⬅ bare necessity #2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colab shows the graph without it but remember that in other places you have to use plt.show() for your visualization to display!!!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8F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463150" y="690800"/>
            <a:ext cx="32187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 txBox="1"/>
          <p:nvPr>
            <p:ph type="title"/>
          </p:nvPr>
        </p:nvSpPr>
        <p:spPr>
          <a:xfrm>
            <a:off x="463150" y="247100"/>
            <a:ext cx="3354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latin typeface="IBM Plex Sans Medium"/>
                <a:ea typeface="IBM Plex Sans Medium"/>
                <a:cs typeface="IBM Plex Sans Medium"/>
                <a:sym typeface="IBM Plex Sans Medium"/>
              </a:rPr>
              <a:t>Upcoming Events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204475" y="942208"/>
            <a:ext cx="88824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Wednesday, March 6th @ 6:30-8pm: Winter Project Presentation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Pizza and snacks provided!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Wednesday, March 13th @ 7-8pm: Open Study Session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No formal meeting - feel free to meet up with friends to study for finals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Sunday, March 24th @ 11:59pm: Project Lead Apps due!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Keep an eye out for officer applications too :)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 in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on matplotlib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at handling pandas dataframes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“beautiful” plots by default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functions for statistical plotting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38" y="3354625"/>
            <a:ext cx="8938526" cy="14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idx="1" type="body"/>
          </p:nvPr>
        </p:nvSpPr>
        <p:spPr>
          <a:xfrm>
            <a:off x="311700" y="260925"/>
            <a:ext cx="8520600" cy="4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 makes it as easy as filling in the blanks!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There’s many</a:t>
            </a:r>
            <a:r>
              <a:rPr lang="en" sz="1700"/>
              <a:t> plotting functions to choose from</a:t>
            </a:r>
            <a:endParaRPr sz="1700"/>
          </a:p>
        </p:txBody>
      </p:sp>
      <p:pic>
        <p:nvPicPr>
          <p:cNvPr id="309" name="Google Shape;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275" y="377575"/>
            <a:ext cx="3269051" cy="43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5"/>
          <p:cNvPicPr preferRelativeResize="0"/>
          <p:nvPr/>
        </p:nvPicPr>
        <p:blipFill rotWithShape="1">
          <a:blip r:embed="rId4">
            <a:alphaModFix/>
          </a:blip>
          <a:srcRect b="50583" l="0" r="0" t="0"/>
          <a:stretch/>
        </p:blipFill>
        <p:spPr>
          <a:xfrm>
            <a:off x="711050" y="1302400"/>
            <a:ext cx="1825400" cy="35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5"/>
          <p:cNvPicPr preferRelativeResize="0"/>
          <p:nvPr/>
        </p:nvPicPr>
        <p:blipFill rotWithShape="1">
          <a:blip r:embed="rId4">
            <a:alphaModFix/>
          </a:blip>
          <a:srcRect b="0" l="0" r="0" t="48948"/>
          <a:stretch/>
        </p:blipFill>
        <p:spPr>
          <a:xfrm>
            <a:off x="2805058" y="1302400"/>
            <a:ext cx="1766942" cy="35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work with the “tips” dataset</a:t>
            </a:r>
            <a:endParaRPr/>
          </a:p>
        </p:txBody>
      </p:sp>
      <p:pic>
        <p:nvPicPr>
          <p:cNvPr id="317" name="Google Shape;3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88" y="1655100"/>
            <a:ext cx="69818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400" y="1066926"/>
            <a:ext cx="4275475" cy="38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simple barplot</a:t>
            </a:r>
            <a:endParaRPr/>
          </a:p>
        </p:txBody>
      </p:sp>
      <p:pic>
        <p:nvPicPr>
          <p:cNvPr id="324" name="Google Shape;3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50" y="1956325"/>
            <a:ext cx="6234774" cy="15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875" y="1103250"/>
            <a:ext cx="4524024" cy="36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2125"/>
            <a:ext cx="8839199" cy="207044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8"/>
          <p:cNvSpPr/>
          <p:nvPr/>
        </p:nvSpPr>
        <p:spPr>
          <a:xfrm>
            <a:off x="7701350" y="1405100"/>
            <a:ext cx="1219200" cy="363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38" y="2795226"/>
            <a:ext cx="7686325" cy="17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375" y="152400"/>
            <a:ext cx="599484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175" y="91463"/>
            <a:ext cx="6247650" cy="49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560" y="71800"/>
            <a:ext cx="3687840" cy="33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00" y="3544825"/>
            <a:ext cx="7830960" cy="14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800" y="1600200"/>
            <a:ext cx="23526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1"/>
          <p:cNvPicPr preferRelativeResize="0"/>
          <p:nvPr/>
        </p:nvPicPr>
        <p:blipFill rotWithShape="1">
          <a:blip r:embed="rId4">
            <a:alphaModFix/>
          </a:blip>
          <a:srcRect b="1370" l="0" r="941" t="0"/>
          <a:stretch/>
        </p:blipFill>
        <p:spPr>
          <a:xfrm>
            <a:off x="429850" y="128100"/>
            <a:ext cx="6063124" cy="48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  <p:sp>
        <p:nvSpPr>
          <p:cNvPr id="356" name="Google Shape;356;p62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Let’s try a linear regression model (lmplot) between the total bill and the amount of tips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What can we say about this relationship? Does this make sense?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Make it your own, play with the parameters, don’t forget the labels :)</a:t>
            </a:r>
            <a:endParaRPr sz="1700"/>
          </a:p>
        </p:txBody>
      </p:sp>
      <p:pic>
        <p:nvPicPr>
          <p:cNvPr id="357" name="Google Shape;3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50" y="2119925"/>
            <a:ext cx="8324575" cy="28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0" y="1733550"/>
            <a:ext cx="71532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3"/>
          <p:cNvSpPr txBox="1"/>
          <p:nvPr/>
        </p:nvSpPr>
        <p:spPr>
          <a:xfrm>
            <a:off x="333625" y="1052225"/>
            <a:ext cx="61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Yours better not be as boring as mine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4" name="Google Shape;36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025" y="670375"/>
            <a:ext cx="3990399" cy="41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186600" y="3629575"/>
            <a:ext cx="615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 is a positive relationship!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larger the bill, the larger the tip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it and why do we need it?</a:t>
            </a:r>
            <a:endParaRPr/>
          </a:p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211100" y="1152475"/>
            <a:ext cx="52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Pretty self explanatory - r</a:t>
            </a:r>
            <a:r>
              <a:rPr lang="en"/>
              <a:t>epresenting</a:t>
            </a:r>
            <a:r>
              <a:rPr lang="en"/>
              <a:t> data visually!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</a:t>
            </a:r>
            <a:r>
              <a:rPr lang="en"/>
              <a:t>harts, graphs, and maps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visualization provides an accessible way to see and understand trends, outliers, and patterns in data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Beneficial</a:t>
            </a:r>
            <a:r>
              <a:rPr lang="en"/>
              <a:t> for sharing with people who do not know the data very well or are not well-versed with </a:t>
            </a:r>
            <a:r>
              <a:rPr lang="en"/>
              <a:t>analyzing</a:t>
            </a:r>
            <a:r>
              <a:rPr lang="en"/>
              <a:t> or </a:t>
            </a:r>
            <a:r>
              <a:rPr lang="en"/>
              <a:t>interpreting</a:t>
            </a:r>
            <a:r>
              <a:rPr lang="en"/>
              <a:t> data</a:t>
            </a: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975" y="1437300"/>
            <a:ext cx="3291974" cy="22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Visualization examples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https://informationisbeautiful.net/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</a:t>
            </a:r>
            <a:r>
              <a:rPr lang="en"/>
              <a:t>palettes</a:t>
            </a:r>
            <a:r>
              <a:rPr lang="en"/>
              <a:t>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https://colorbrewer2.org/#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 tutorial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https://matplotlib.org/stable/tutorials/index.html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Seaborn tutorial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https://www.datacamp.com/tutorial/seaborn-python-tutorial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ggplot tutorial -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https://r-statistics.co/Complete-Ggplot2-Tutorial-Part1-With-R-Code.html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885" y="-460152"/>
            <a:ext cx="2470054" cy="2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5"/>
          <p:cNvPicPr preferRelativeResize="0"/>
          <p:nvPr/>
        </p:nvPicPr>
        <p:blipFill rotWithShape="1">
          <a:blip r:embed="rId4">
            <a:alphaModFix/>
          </a:blip>
          <a:srcRect b="18481" l="18608" r="19322" t="19790"/>
          <a:stretch/>
        </p:blipFill>
        <p:spPr>
          <a:xfrm>
            <a:off x="722100" y="990700"/>
            <a:ext cx="3121651" cy="31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5"/>
          <p:cNvSpPr txBox="1"/>
          <p:nvPr>
            <p:ph idx="2" type="body"/>
          </p:nvPr>
        </p:nvSpPr>
        <p:spPr>
          <a:xfrm>
            <a:off x="4963525" y="466550"/>
            <a:ext cx="37386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3000"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IG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@data.ucd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FB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facebook.com/data.ucd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Website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davisdsc.com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GitHub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Davis-Data-Science-Club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Discord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discord.gg/zCPRKHdM7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Linktree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linktr.ee/davisdsc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visualizations!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01" y="261250"/>
            <a:ext cx="7211600" cy="43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/>
        </p:nvSpPr>
        <p:spPr>
          <a:xfrm>
            <a:off x="81420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88" y="345625"/>
            <a:ext cx="6670024" cy="44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/>
          <p:cNvSpPr txBox="1"/>
          <p:nvPr/>
        </p:nvSpPr>
        <p:spPr>
          <a:xfrm>
            <a:off x="81420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so good visualizations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50" y="106475"/>
            <a:ext cx="484750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3"/>
          <p:cNvSpPr txBox="1"/>
          <p:nvPr/>
        </p:nvSpPr>
        <p:spPr>
          <a:xfrm>
            <a:off x="79134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